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4" r:id="rId4"/>
    <p:sldId id="258" r:id="rId5"/>
    <p:sldId id="259" r:id="rId6"/>
    <p:sldId id="260" r:id="rId7"/>
    <p:sldId id="261" r:id="rId8"/>
    <p:sldId id="264" r:id="rId9"/>
    <p:sldId id="265" r:id="rId10"/>
    <p:sldId id="266" r:id="rId11"/>
    <p:sldId id="267" r:id="rId12"/>
    <p:sldId id="268" r:id="rId13"/>
    <p:sldId id="262" r:id="rId14"/>
    <p:sldId id="263"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6" autoAdjust="0"/>
    <p:restoredTop sz="94660"/>
  </p:normalViewPr>
  <p:slideViewPr>
    <p:cSldViewPr snapToGrid="0">
      <p:cViewPr varScale="1">
        <p:scale>
          <a:sx n="85" d="100"/>
          <a:sy n="85" d="100"/>
        </p:scale>
        <p:origin x="45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5/11/2023</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5/11/2023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5/11/2023</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pythonprogramming.net/" TargetMode="External"/><Relationship Id="rId2" Type="http://schemas.openxmlformats.org/officeDocument/2006/relationships/hyperlink" Target="http://www.stackoverflow.com/" TargetMode="External"/><Relationship Id="rId1" Type="http://schemas.openxmlformats.org/officeDocument/2006/relationships/slideLayout" Target="../slideLayouts/slideLayout7.xml"/><Relationship Id="rId6" Type="http://schemas.openxmlformats.org/officeDocument/2006/relationships/hyperlink" Target="http://www.google.co.in/" TargetMode="External"/><Relationship Id="rId5" Type="http://schemas.openxmlformats.org/officeDocument/2006/relationships/hyperlink" Target="http://www.tutorialspoint.com/" TargetMode="External"/><Relationship Id="rId4" Type="http://schemas.openxmlformats.org/officeDocument/2006/relationships/hyperlink" Target="http://www.codecademy.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FDA4-5EA5-2B86-9905-4D6E4D748591}"/>
              </a:ext>
            </a:extLst>
          </p:cNvPr>
          <p:cNvSpPr>
            <a:spLocks noGrp="1"/>
          </p:cNvSpPr>
          <p:nvPr>
            <p:ph type="ctrTitle"/>
          </p:nvPr>
        </p:nvSpPr>
        <p:spPr>
          <a:xfrm>
            <a:off x="1777463" y="910254"/>
            <a:ext cx="8637073" cy="2920713"/>
          </a:xfrm>
        </p:spPr>
        <p:txBody>
          <a:bodyPr/>
          <a:lstStyle/>
          <a:p>
            <a:r>
              <a:rPr lang="en-IN" b="1" dirty="0" err="1">
                <a:solidFill>
                  <a:schemeClr val="tx2"/>
                </a:solidFill>
                <a:latin typeface="Times New Roman" panose="02020603050405020304" pitchFamily="18" charset="0"/>
                <a:cs typeface="Times New Roman" panose="02020603050405020304" pitchFamily="18" charset="0"/>
              </a:rPr>
              <a:t>JaRVIS</a:t>
            </a:r>
            <a:r>
              <a:rPr lang="en-IN" b="1" dirty="0">
                <a:solidFill>
                  <a:schemeClr val="tx2"/>
                </a:solidFill>
                <a:latin typeface="Times New Roman" panose="02020603050405020304" pitchFamily="18" charset="0"/>
                <a:cs typeface="Times New Roman" panose="02020603050405020304" pitchFamily="18" charset="0"/>
              </a:rPr>
              <a:t> The voice assistant</a:t>
            </a:r>
          </a:p>
        </p:txBody>
      </p:sp>
      <p:sp>
        <p:nvSpPr>
          <p:cNvPr id="3" name="Subtitle 2">
            <a:extLst>
              <a:ext uri="{FF2B5EF4-FFF2-40B4-BE49-F238E27FC236}">
                <a16:creationId xmlns:a16="http://schemas.microsoft.com/office/drawing/2014/main" id="{B21D5CB6-0F93-40FE-0D4E-A05ADCA17206}"/>
              </a:ext>
            </a:extLst>
          </p:cNvPr>
          <p:cNvSpPr>
            <a:spLocks noGrp="1"/>
          </p:cNvSpPr>
          <p:nvPr>
            <p:ph type="subTitle" idx="1"/>
          </p:nvPr>
        </p:nvSpPr>
        <p:spPr>
          <a:xfrm>
            <a:off x="3626932" y="1036703"/>
            <a:ext cx="4177554" cy="645459"/>
          </a:xfrm>
        </p:spPr>
        <p:txBody>
          <a:bodyPr>
            <a:normAutofit/>
          </a:bodyPr>
          <a:lstStyle/>
          <a:p>
            <a:r>
              <a:rPr lang="en-IN" dirty="0">
                <a:latin typeface="Times New Roman" panose="02020603050405020304" pitchFamily="18" charset="0"/>
                <a:cs typeface="Times New Roman" panose="02020603050405020304" pitchFamily="18" charset="0"/>
              </a:rPr>
              <a:t>Tittle </a:t>
            </a:r>
            <a:r>
              <a:rPr lang="en-IN" dirty="0"/>
              <a:t>of the  project</a:t>
            </a:r>
          </a:p>
        </p:txBody>
      </p:sp>
      <p:pic>
        <p:nvPicPr>
          <p:cNvPr id="5" name="Picture 4">
            <a:extLst>
              <a:ext uri="{FF2B5EF4-FFF2-40B4-BE49-F238E27FC236}">
                <a16:creationId xmlns:a16="http://schemas.microsoft.com/office/drawing/2014/main" id="{3A107024-A2B0-1689-C0BE-D8FBAA5FCE16}"/>
              </a:ext>
            </a:extLst>
          </p:cNvPr>
          <p:cNvPicPr>
            <a:picLocks noChangeAspect="1"/>
          </p:cNvPicPr>
          <p:nvPr/>
        </p:nvPicPr>
        <p:blipFill>
          <a:blip r:embed="rId2"/>
          <a:srcRect/>
          <a:stretch>
            <a:fillRect/>
          </a:stretch>
        </p:blipFill>
        <p:spPr bwMode="auto">
          <a:xfrm>
            <a:off x="10495878" y="260649"/>
            <a:ext cx="1402080" cy="129921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1551330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049585-FB71-B865-A9CD-35F76FBCF474}"/>
              </a:ext>
            </a:extLst>
          </p:cNvPr>
          <p:cNvSpPr txBox="1"/>
          <p:nvPr/>
        </p:nvSpPr>
        <p:spPr>
          <a:xfrm>
            <a:off x="356937" y="312639"/>
            <a:ext cx="261085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Of Telling News:</a:t>
            </a:r>
            <a:endParaRPr lang="en-IN" dirty="0"/>
          </a:p>
        </p:txBody>
      </p:sp>
      <p:pic>
        <p:nvPicPr>
          <p:cNvPr id="4" name="Picture 3">
            <a:extLst>
              <a:ext uri="{FF2B5EF4-FFF2-40B4-BE49-F238E27FC236}">
                <a16:creationId xmlns:a16="http://schemas.microsoft.com/office/drawing/2014/main" id="{EF83F210-CFD8-87EA-B04D-C312FAB1FF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856" y="1239219"/>
            <a:ext cx="5518134" cy="3942380"/>
          </a:xfrm>
          <a:prstGeom prst="rect">
            <a:avLst/>
          </a:prstGeom>
        </p:spPr>
      </p:pic>
      <p:sp>
        <p:nvSpPr>
          <p:cNvPr id="6" name="TextBox 5">
            <a:extLst>
              <a:ext uri="{FF2B5EF4-FFF2-40B4-BE49-F238E27FC236}">
                <a16:creationId xmlns:a16="http://schemas.microsoft.com/office/drawing/2014/main" id="{8724192A-2483-6899-9EEA-0DF46ED654EA}"/>
              </a:ext>
            </a:extLst>
          </p:cNvPr>
          <p:cNvSpPr txBox="1"/>
          <p:nvPr/>
        </p:nvSpPr>
        <p:spPr>
          <a:xfrm>
            <a:off x="6310012" y="312639"/>
            <a:ext cx="2771273"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of Playing Songs:</a:t>
            </a:r>
            <a:endParaRPr lang="en-IN" dirty="0"/>
          </a:p>
        </p:txBody>
      </p:sp>
      <p:pic>
        <p:nvPicPr>
          <p:cNvPr id="7" name="Picture 6">
            <a:extLst>
              <a:ext uri="{FF2B5EF4-FFF2-40B4-BE49-F238E27FC236}">
                <a16:creationId xmlns:a16="http://schemas.microsoft.com/office/drawing/2014/main" id="{46F6CC9C-79EC-59E0-89D2-F504BE9977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0012" y="1239218"/>
            <a:ext cx="5518134" cy="3942381"/>
          </a:xfrm>
          <a:prstGeom prst="rect">
            <a:avLst/>
          </a:prstGeom>
        </p:spPr>
      </p:pic>
    </p:spTree>
    <p:extLst>
      <p:ext uri="{BB962C8B-B14F-4D97-AF65-F5344CB8AC3E}">
        <p14:creationId xmlns:p14="http://schemas.microsoft.com/office/powerpoint/2010/main" val="30817215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E16D86-1C97-A873-38F6-F61DAB13D692}"/>
              </a:ext>
            </a:extLst>
          </p:cNvPr>
          <p:cNvSpPr txBox="1"/>
          <p:nvPr/>
        </p:nvSpPr>
        <p:spPr>
          <a:xfrm>
            <a:off x="228601" y="280555"/>
            <a:ext cx="4102768"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of Telling Current Temperature:</a:t>
            </a:r>
            <a:endParaRPr lang="en-IN" dirty="0"/>
          </a:p>
        </p:txBody>
      </p:sp>
      <p:pic>
        <p:nvPicPr>
          <p:cNvPr id="4" name="Picture 3">
            <a:extLst>
              <a:ext uri="{FF2B5EF4-FFF2-40B4-BE49-F238E27FC236}">
                <a16:creationId xmlns:a16="http://schemas.microsoft.com/office/drawing/2014/main" id="{A7EF68A3-C8C9-558D-1294-6E18041045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856" y="1090796"/>
            <a:ext cx="5502092" cy="3914339"/>
          </a:xfrm>
          <a:prstGeom prst="rect">
            <a:avLst/>
          </a:prstGeom>
        </p:spPr>
      </p:pic>
      <p:sp>
        <p:nvSpPr>
          <p:cNvPr id="6" name="TextBox 5">
            <a:extLst>
              <a:ext uri="{FF2B5EF4-FFF2-40B4-BE49-F238E27FC236}">
                <a16:creationId xmlns:a16="http://schemas.microsoft.com/office/drawing/2014/main" id="{2B60CABD-FED7-5127-16D8-40FDCA1929E6}"/>
              </a:ext>
            </a:extLst>
          </p:cNvPr>
          <p:cNvSpPr txBox="1"/>
          <p:nvPr/>
        </p:nvSpPr>
        <p:spPr>
          <a:xfrm>
            <a:off x="6326054" y="283204"/>
            <a:ext cx="352525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of Telling Internet Speed:</a:t>
            </a:r>
            <a:endParaRPr lang="en-IN" dirty="0"/>
          </a:p>
        </p:txBody>
      </p:sp>
      <p:pic>
        <p:nvPicPr>
          <p:cNvPr id="7" name="Picture 6">
            <a:extLst>
              <a:ext uri="{FF2B5EF4-FFF2-40B4-BE49-F238E27FC236}">
                <a16:creationId xmlns:a16="http://schemas.microsoft.com/office/drawing/2014/main" id="{926EE9CB-6B00-1E44-7D86-0FA030B00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6054" y="1090797"/>
            <a:ext cx="5502092" cy="3914340"/>
          </a:xfrm>
          <a:prstGeom prst="rect">
            <a:avLst/>
          </a:prstGeom>
        </p:spPr>
      </p:pic>
    </p:spTree>
    <p:extLst>
      <p:ext uri="{BB962C8B-B14F-4D97-AF65-F5344CB8AC3E}">
        <p14:creationId xmlns:p14="http://schemas.microsoft.com/office/powerpoint/2010/main" val="7445940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5292BC-EDF3-0D53-41E0-A8E3C58A1C53}"/>
              </a:ext>
            </a:extLst>
          </p:cNvPr>
          <p:cNvSpPr txBox="1"/>
          <p:nvPr/>
        </p:nvSpPr>
        <p:spPr>
          <a:xfrm>
            <a:off x="308811" y="328681"/>
            <a:ext cx="4503821"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of Telling Battery and CPU Status:</a:t>
            </a:r>
            <a:endParaRPr lang="en-IN" dirty="0"/>
          </a:p>
        </p:txBody>
      </p:sp>
      <p:pic>
        <p:nvPicPr>
          <p:cNvPr id="4" name="Picture 3">
            <a:extLst>
              <a:ext uri="{FF2B5EF4-FFF2-40B4-BE49-F238E27FC236}">
                <a16:creationId xmlns:a16="http://schemas.microsoft.com/office/drawing/2014/main" id="{854B817A-EE92-F643-8BD5-2D48510B9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856" y="1159008"/>
            <a:ext cx="5534176" cy="4150927"/>
          </a:xfrm>
          <a:prstGeom prst="rect">
            <a:avLst/>
          </a:prstGeom>
        </p:spPr>
      </p:pic>
      <p:sp>
        <p:nvSpPr>
          <p:cNvPr id="6" name="TextBox 5">
            <a:extLst>
              <a:ext uri="{FF2B5EF4-FFF2-40B4-BE49-F238E27FC236}">
                <a16:creationId xmlns:a16="http://schemas.microsoft.com/office/drawing/2014/main" id="{CBF40321-34B8-7AAF-4986-78110DB56876}"/>
              </a:ext>
            </a:extLst>
          </p:cNvPr>
          <p:cNvSpPr txBox="1"/>
          <p:nvPr/>
        </p:nvSpPr>
        <p:spPr>
          <a:xfrm>
            <a:off x="6289785" y="325668"/>
            <a:ext cx="2771273"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Ability to Click a Photo:</a:t>
            </a:r>
            <a:endParaRPr lang="en-IN" dirty="0"/>
          </a:p>
        </p:txBody>
      </p:sp>
      <p:pic>
        <p:nvPicPr>
          <p:cNvPr id="7" name="Picture 6">
            <a:extLst>
              <a:ext uri="{FF2B5EF4-FFF2-40B4-BE49-F238E27FC236}">
                <a16:creationId xmlns:a16="http://schemas.microsoft.com/office/drawing/2014/main" id="{C976EAF3-0C04-7578-6D86-A81A66F8A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970" y="1159009"/>
            <a:ext cx="5534176" cy="4150928"/>
          </a:xfrm>
          <a:prstGeom prst="rect">
            <a:avLst/>
          </a:prstGeom>
        </p:spPr>
      </p:pic>
    </p:spTree>
    <p:extLst>
      <p:ext uri="{BB962C8B-B14F-4D97-AF65-F5344CB8AC3E}">
        <p14:creationId xmlns:p14="http://schemas.microsoft.com/office/powerpoint/2010/main" val="4250059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C13358-EF8D-2E55-D5D1-97F55DB47BAD}"/>
              </a:ext>
            </a:extLst>
          </p:cNvPr>
          <p:cNvSpPr txBox="1"/>
          <p:nvPr/>
        </p:nvSpPr>
        <p:spPr>
          <a:xfrm>
            <a:off x="272716" y="893854"/>
            <a:ext cx="11630525" cy="4801314"/>
          </a:xfrm>
          <a:prstGeom prst="rect">
            <a:avLst/>
          </a:prstGeom>
          <a:noFill/>
        </p:spPr>
        <p:txBody>
          <a:bodyPr wrap="square">
            <a:spAutoFit/>
          </a:bodyPr>
          <a:lstStyle/>
          <a:p>
            <a:pPr algn="l"/>
            <a:endParaRPr lang="en-US" b="1"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Convenience: </a:t>
            </a:r>
          </a:p>
          <a:p>
            <a:pPr lvl="2"/>
            <a:r>
              <a:rPr lang="en-US" b="0" i="0" dirty="0">
                <a:solidFill>
                  <a:srgbClr val="D1D5DB"/>
                </a:solidFill>
                <a:effectLst/>
                <a:latin typeface="Times New Roman" panose="02020603050405020304" pitchFamily="18" charset="0"/>
                <a:cs typeface="Times New Roman" panose="02020603050405020304" pitchFamily="18" charset="0"/>
              </a:rPr>
              <a:t>One of the biggest advantages of using voice assistants is their convenience. Users can perform tasks without having to use their hands or look at a screen. This can be particularly useful when driving, cooking, or exercising.</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Accessibility: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can be very helpful for people with disabilities or those who have difficulty using a keyboard or touch screen. Voice commands can allow users to perform tasks that would otherwise be difficult or impossible.</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Personalization: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can be personalized to suit individual preferences. Users can choose the accent, language, and even the name of their assistant. They can also customize settings, such as music preferences, and create reminders and alerts.</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Efficiency: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can save time by performing tasks quickly and accurately. They can also handle multiple tasks at once, such as setting a timer and playing music, without interrupting the user.</a:t>
            </a:r>
          </a:p>
        </p:txBody>
      </p:sp>
      <p:sp>
        <p:nvSpPr>
          <p:cNvPr id="8" name="TextBox 7">
            <a:extLst>
              <a:ext uri="{FF2B5EF4-FFF2-40B4-BE49-F238E27FC236}">
                <a16:creationId xmlns:a16="http://schemas.microsoft.com/office/drawing/2014/main" id="{556633F0-C4BB-F9B6-74C8-FD46D518A1D9}"/>
              </a:ext>
            </a:extLst>
          </p:cNvPr>
          <p:cNvSpPr txBox="1"/>
          <p:nvPr/>
        </p:nvSpPr>
        <p:spPr>
          <a:xfrm>
            <a:off x="272716" y="281649"/>
            <a:ext cx="2021305" cy="463397"/>
          </a:xfrm>
          <a:prstGeom prst="rect">
            <a:avLst/>
          </a:prstGeom>
          <a:noFill/>
        </p:spPr>
        <p:txBody>
          <a:bodyPr wrap="square">
            <a:spAutoFit/>
          </a:bodyPr>
          <a:lstStyle/>
          <a:p>
            <a:pPr algn="just">
              <a:lnSpc>
                <a:spcPct val="150000"/>
              </a:lnSpc>
              <a:spcBef>
                <a:spcPts val="600"/>
              </a:spcBef>
            </a:pPr>
            <a:r>
              <a:rPr lang="en-US" sz="1800" b="1" dirty="0">
                <a:effectLst/>
                <a:latin typeface="Times New Roman" panose="02020603050405020304" pitchFamily="18" charset="0"/>
                <a:ea typeface="Calibri" panose="020F0502020204030204" pitchFamily="34" charset="0"/>
                <a:cs typeface="Mangal" panose="02040503050203030202" pitchFamily="18" charset="0"/>
              </a:rPr>
              <a:t>ADVANTAGES:</a:t>
            </a:r>
            <a:endParaRPr lang="en-IN" sz="1100" b="1"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71632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62F26-47DB-CB73-E05D-F26DEA770FE4}"/>
              </a:ext>
            </a:extLst>
          </p:cNvPr>
          <p:cNvSpPr txBox="1"/>
          <p:nvPr/>
        </p:nvSpPr>
        <p:spPr>
          <a:xfrm>
            <a:off x="308812" y="144381"/>
            <a:ext cx="2290010" cy="463397"/>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Calibri" panose="020F0502020204030204" pitchFamily="34" charset="0"/>
                <a:cs typeface="Mangal" panose="02040503050203030202" pitchFamily="18" charset="0"/>
              </a:rPr>
              <a:t>DISADVANTAGES: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84A69BA6-3263-95C3-7ADD-4B9BEFBFBC04}"/>
              </a:ext>
            </a:extLst>
          </p:cNvPr>
          <p:cNvSpPr txBox="1"/>
          <p:nvPr/>
        </p:nvSpPr>
        <p:spPr>
          <a:xfrm>
            <a:off x="308812" y="1078883"/>
            <a:ext cx="11434009" cy="4247317"/>
          </a:xfrm>
          <a:prstGeom prst="rect">
            <a:avLst/>
          </a:prstGeom>
          <a:noFill/>
        </p:spPr>
        <p:txBody>
          <a:bodyPr wrap="square">
            <a:spAutoFit/>
          </a:bodyPr>
          <a:lstStyle/>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Privacy concerns:</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are always listening for their wake word and may record and transmit conversations accidentally or on purpose. This can raise concerns about privacy and data security.</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Inaccuracy: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may misinterpret commands, particularly if the user has a strong accent or speaks too quickly. This can be frustrating and may require repeating the command multiple times.</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Limited capabilities: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may not be able to perform all tasks, particularly complex ones that require multiple steps or involve visual information.</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Dependence:</a:t>
            </a:r>
          </a:p>
          <a:p>
            <a:pPr lvl="2"/>
            <a:r>
              <a:rPr lang="en-US" b="0" i="0" dirty="0">
                <a:solidFill>
                  <a:srgbClr val="D1D5DB"/>
                </a:solidFill>
                <a:effectLst/>
                <a:latin typeface="Times New Roman" panose="02020603050405020304" pitchFamily="18" charset="0"/>
                <a:cs typeface="Times New Roman" panose="02020603050405020304" pitchFamily="18" charset="0"/>
              </a:rPr>
              <a:t>Overreliance on voice assistants may lead to a loss of basic skills, such as typing or reading. It can also limit critical thinking and decision-making abilities.</a:t>
            </a:r>
          </a:p>
        </p:txBody>
      </p:sp>
    </p:spTree>
    <p:extLst>
      <p:ext uri="{BB962C8B-B14F-4D97-AF65-F5344CB8AC3E}">
        <p14:creationId xmlns:p14="http://schemas.microsoft.com/office/powerpoint/2010/main" val="527358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C165DD-7A81-1599-4AA7-D1EC5F28B889}"/>
              </a:ext>
            </a:extLst>
          </p:cNvPr>
          <p:cNvSpPr txBox="1"/>
          <p:nvPr/>
        </p:nvSpPr>
        <p:spPr>
          <a:xfrm>
            <a:off x="356936" y="183718"/>
            <a:ext cx="8578515" cy="390684"/>
          </a:xfrm>
          <a:prstGeom prst="rect">
            <a:avLst/>
          </a:prstGeom>
          <a:noFill/>
        </p:spPr>
        <p:txBody>
          <a:bodyPr wrap="square">
            <a:spAutoFit/>
          </a:bodyPr>
          <a:lstStyle/>
          <a:p>
            <a:pPr algn="just">
              <a:lnSpc>
                <a:spcPct val="115000"/>
              </a:lnSpc>
            </a:pPr>
            <a:r>
              <a:rPr lang="en-US" sz="1800" b="1" dirty="0">
                <a:effectLst/>
                <a:latin typeface="Times New Roman" panose="02020603050405020304" pitchFamily="18" charset="0"/>
                <a:ea typeface="Calibri" panose="020F0502020204030204" pitchFamily="34" charset="0"/>
                <a:cs typeface="Mangal" panose="02040503050203030202" pitchFamily="18" charset="0"/>
              </a:rPr>
              <a:t>FUTURE SCOPE: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731E8FFC-6CEB-B15A-F915-81438897E480}"/>
              </a:ext>
            </a:extLst>
          </p:cNvPr>
          <p:cNvSpPr txBox="1"/>
          <p:nvPr/>
        </p:nvSpPr>
        <p:spPr>
          <a:xfrm>
            <a:off x="609600" y="616855"/>
            <a:ext cx="11020925" cy="4801314"/>
          </a:xfrm>
          <a:prstGeom prst="rect">
            <a:avLst/>
          </a:prstGeom>
          <a:noFill/>
        </p:spPr>
        <p:txBody>
          <a:bodyPr wrap="square">
            <a:spAutoFit/>
          </a:bodyPr>
          <a:lstStyle/>
          <a:p>
            <a:pPr algn="l"/>
            <a:r>
              <a:rPr lang="en-US" b="0" i="0" dirty="0">
                <a:solidFill>
                  <a:srgbClr val="D1D5DB"/>
                </a:solidFill>
                <a:effectLst/>
                <a:latin typeface="Times New Roman" panose="02020603050405020304" pitchFamily="18" charset="0"/>
                <a:cs typeface="Times New Roman" panose="02020603050405020304" pitchFamily="18" charset="0"/>
              </a:rPr>
              <a:t>The future scope of voice assistants is vast, and they are expected to become even more prevalent and advanced in the coming years. Here are some potential areas of growth and development for voice assistants:</a:t>
            </a:r>
          </a:p>
          <a:p>
            <a:pPr algn="l"/>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Integration with more devices:</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are likely to become even more integrated with devices in the home, office, and public spaces. This could include everything from cars to smart buildings, making it easier for users to control their environment with voice commands.</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Improved natural language processing: </a:t>
            </a:r>
          </a:p>
          <a:p>
            <a:pPr lvl="2"/>
            <a:r>
              <a:rPr lang="en-US" b="0" i="0" dirty="0">
                <a:solidFill>
                  <a:srgbClr val="D1D5DB"/>
                </a:solidFill>
                <a:effectLst/>
                <a:latin typeface="Times New Roman" panose="02020603050405020304" pitchFamily="18" charset="0"/>
                <a:cs typeface="Times New Roman" panose="02020603050405020304" pitchFamily="18" charset="0"/>
              </a:rPr>
              <a:t>As natural language processing technology continues to improve, voice assistants will become even better at understanding and responding to spoken commands. This could lead to more accurate and reliable voice recognition, as well as more advanced conversation capabilities.</a:t>
            </a:r>
          </a:p>
          <a:p>
            <a:pPr marL="342900" indent="-342900" algn="l">
              <a:buFont typeface="+mj-lt"/>
              <a:buAutoNum type="arabicPeriod"/>
            </a:pPr>
            <a:endParaRPr lang="en-US" b="0"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b="0" i="0" dirty="0">
                <a:solidFill>
                  <a:srgbClr val="D1D5DB"/>
                </a:solidFill>
                <a:effectLst/>
                <a:latin typeface="Times New Roman" panose="02020603050405020304" pitchFamily="18" charset="0"/>
                <a:cs typeface="Times New Roman" panose="02020603050405020304" pitchFamily="18" charset="0"/>
              </a:rPr>
              <a:t>Personalization: </a:t>
            </a:r>
          </a:p>
          <a:p>
            <a:pPr lvl="2"/>
            <a:r>
              <a:rPr lang="en-US" b="0" i="0" dirty="0">
                <a:solidFill>
                  <a:srgbClr val="D1D5DB"/>
                </a:solidFill>
                <a:effectLst/>
                <a:latin typeface="Times New Roman" panose="02020603050405020304" pitchFamily="18" charset="0"/>
                <a:cs typeface="Times New Roman" panose="02020603050405020304" pitchFamily="18" charset="0"/>
              </a:rPr>
              <a:t>Voice assistants are likely to become even more personalized to individual users, with the ability to recognize and respond to individual voices and preferences. This could lead to more customized recommendations and services.</a:t>
            </a:r>
          </a:p>
        </p:txBody>
      </p:sp>
    </p:spTree>
    <p:extLst>
      <p:ext uri="{BB962C8B-B14F-4D97-AF65-F5344CB8AC3E}">
        <p14:creationId xmlns:p14="http://schemas.microsoft.com/office/powerpoint/2010/main" val="3344938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5345E7-7EB0-33F0-564E-F7C7DBFDD03E}"/>
              </a:ext>
            </a:extLst>
          </p:cNvPr>
          <p:cNvSpPr txBox="1"/>
          <p:nvPr/>
        </p:nvSpPr>
        <p:spPr>
          <a:xfrm>
            <a:off x="577516" y="1283369"/>
            <a:ext cx="11357810" cy="2308324"/>
          </a:xfrm>
          <a:prstGeom prst="rect">
            <a:avLst/>
          </a:prstGeom>
          <a:noFill/>
        </p:spPr>
        <p:txBody>
          <a:bodyPr wrap="square">
            <a:spAutoFit/>
          </a:bodyPr>
          <a:lstStyle/>
          <a:p>
            <a:pPr algn="l"/>
            <a:r>
              <a:rPr lang="en-US" b="0" i="0" dirty="0">
                <a:solidFill>
                  <a:srgbClr val="D1D5DB"/>
                </a:solidFill>
                <a:effectLst/>
                <a:latin typeface="Times New Roman" panose="02020603050405020304" pitchFamily="18" charset="0"/>
                <a:cs typeface="Times New Roman" panose="02020603050405020304" pitchFamily="18" charset="0"/>
              </a:rPr>
              <a:t>4.Improved privacy and security:</a:t>
            </a:r>
          </a:p>
          <a:p>
            <a:pPr lvl="2"/>
            <a:r>
              <a:rPr lang="en-US" b="0" i="0" dirty="0">
                <a:solidFill>
                  <a:srgbClr val="D1D5DB"/>
                </a:solidFill>
                <a:effectLst/>
                <a:latin typeface="Times New Roman" panose="02020603050405020304" pitchFamily="18" charset="0"/>
                <a:cs typeface="Times New Roman" panose="02020603050405020304" pitchFamily="18" charset="0"/>
              </a:rPr>
              <a:t>As privacy concerns continue to be a major issue for users, voice assistants are likely to become even more secure and private. This could include better encryption and data protection, as well as more transparent data collection policies.</a:t>
            </a:r>
          </a:p>
          <a:p>
            <a:pPr algn="l"/>
            <a:endParaRPr lang="en-US" dirty="0">
              <a:solidFill>
                <a:srgbClr val="D1D5DB"/>
              </a:solidFill>
              <a:latin typeface="Times New Roman" panose="02020603050405020304" pitchFamily="18" charset="0"/>
              <a:cs typeface="Times New Roman" panose="02020603050405020304" pitchFamily="18" charset="0"/>
            </a:endParaRPr>
          </a:p>
          <a:p>
            <a:pPr algn="l"/>
            <a:r>
              <a:rPr lang="en-US" b="0" i="0" dirty="0">
                <a:solidFill>
                  <a:srgbClr val="D1D5DB"/>
                </a:solidFill>
                <a:effectLst/>
                <a:latin typeface="Times New Roman" panose="02020603050405020304" pitchFamily="18" charset="0"/>
                <a:cs typeface="Times New Roman" panose="02020603050405020304" pitchFamily="18" charset="0"/>
              </a:rPr>
              <a:t>5.Integration with AI and machine learning: </a:t>
            </a:r>
          </a:p>
          <a:p>
            <a:pPr lvl="2"/>
            <a:r>
              <a:rPr lang="en-US" b="0" i="0" dirty="0">
                <a:solidFill>
                  <a:srgbClr val="D1D5DB"/>
                </a:solidFill>
                <a:effectLst/>
                <a:latin typeface="Times New Roman" panose="02020603050405020304" pitchFamily="18" charset="0"/>
                <a:cs typeface="Times New Roman" panose="02020603050405020304" pitchFamily="18" charset="0"/>
              </a:rPr>
              <a:t>As AI and machine learning technology continue to develop, voice assistants are likely to become even more intelligent and adaptive. They could be used to power chatbots, customer service interactions, and more.</a:t>
            </a:r>
          </a:p>
        </p:txBody>
      </p:sp>
    </p:spTree>
    <p:extLst>
      <p:ext uri="{BB962C8B-B14F-4D97-AF65-F5344CB8AC3E}">
        <p14:creationId xmlns:p14="http://schemas.microsoft.com/office/powerpoint/2010/main" val="40590832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A56E55-C865-0F2E-93E4-33B0D6D1D329}"/>
              </a:ext>
            </a:extLst>
          </p:cNvPr>
          <p:cNvSpPr txBox="1"/>
          <p:nvPr/>
        </p:nvSpPr>
        <p:spPr>
          <a:xfrm>
            <a:off x="389022" y="392850"/>
            <a:ext cx="1985210" cy="37717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REFERENCES:</a:t>
            </a:r>
            <a:endParaRPr lang="en-IN" dirty="0"/>
          </a:p>
        </p:txBody>
      </p:sp>
      <p:sp>
        <p:nvSpPr>
          <p:cNvPr id="5" name="TextBox 4">
            <a:extLst>
              <a:ext uri="{FF2B5EF4-FFF2-40B4-BE49-F238E27FC236}">
                <a16:creationId xmlns:a16="http://schemas.microsoft.com/office/drawing/2014/main" id="{9389283B-E7FE-5C35-7007-BF59E6D3D2BA}"/>
              </a:ext>
            </a:extLst>
          </p:cNvPr>
          <p:cNvSpPr txBox="1"/>
          <p:nvPr/>
        </p:nvSpPr>
        <p:spPr>
          <a:xfrm>
            <a:off x="866275" y="770022"/>
            <a:ext cx="4700336" cy="3521413"/>
          </a:xfrm>
          <a:prstGeom prst="rect">
            <a:avLst/>
          </a:prstGeom>
          <a:noFill/>
        </p:spPr>
        <p:txBody>
          <a:bodyPr wrap="square">
            <a:spAutoFit/>
          </a:bodyPr>
          <a:lstStyle/>
          <a:p>
            <a:pPr algn="just">
              <a:lnSpc>
                <a:spcPct val="115000"/>
              </a:lnSpc>
              <a:spcBef>
                <a:spcPts val="1200"/>
              </a:spcBef>
              <a:spcAft>
                <a:spcPts val="12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Websites referred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u="sng"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val="tx"/>
                    </a:ext>
                  </a:extLst>
                </a:hlinkClick>
              </a:rPr>
              <a:t>www.stackoverflow.com</a:t>
            </a:r>
            <a:r>
              <a:rPr lang="en-US"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u="sng"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www.pythonprogramming.net</a:t>
            </a:r>
            <a:r>
              <a:rPr lang="en-US"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u="sng"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hlinkClick r:id="rId4">
                  <a:extLst>
                    <a:ext uri="{A12FA001-AC4F-418D-AE19-62706E023703}">
                      <ahyp:hlinkClr xmlns:ahyp="http://schemas.microsoft.com/office/drawing/2018/hyperlinkcolor" val="tx"/>
                    </a:ext>
                  </a:extLst>
                </a:hlinkClick>
              </a:rPr>
              <a:t>www.codecademy.com</a:t>
            </a:r>
            <a:r>
              <a:rPr lang="en-US"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u="sng"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hlinkClick r:id="rId5">
                  <a:extLst>
                    <a:ext uri="{A12FA001-AC4F-418D-AE19-62706E023703}">
                      <ahyp:hlinkClr xmlns:ahyp="http://schemas.microsoft.com/office/drawing/2018/hyperlinkcolor" val="tx"/>
                    </a:ext>
                  </a:extLst>
                </a:hlinkClick>
              </a:rPr>
              <a:t>www.tutorialspoint.com</a:t>
            </a:r>
            <a:r>
              <a:rPr lang="en-US"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u="sng"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hlinkClick r:id="rId6">
                  <a:extLst>
                    <a:ext uri="{A12FA001-AC4F-418D-AE19-62706E023703}">
                      <ahyp:hlinkClr xmlns:ahyp="http://schemas.microsoft.com/office/drawing/2018/hyperlinkcolor" val="tx"/>
                    </a:ext>
                  </a:extLst>
                </a:hlinkClick>
              </a:rPr>
              <a:t>www.google.co.in</a:t>
            </a:r>
            <a:r>
              <a:rPr lang="en-US" dirty="0">
                <a:solidFill>
                  <a:srgbClr val="0070C0"/>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solidFill>
                <a:srgbClr val="0070C0"/>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6EB62DC-4C7E-19AD-3C35-3648B7F2238F}"/>
              </a:ext>
            </a:extLst>
          </p:cNvPr>
          <p:cNvSpPr txBox="1"/>
          <p:nvPr/>
        </p:nvSpPr>
        <p:spPr>
          <a:xfrm>
            <a:off x="866275" y="4291435"/>
            <a:ext cx="6104020" cy="1642437"/>
          </a:xfrm>
          <a:prstGeom prst="rect">
            <a:avLst/>
          </a:prstGeom>
          <a:noFill/>
        </p:spPr>
        <p:txBody>
          <a:bodyPr wrap="square">
            <a:spAutoFit/>
          </a:bodyPr>
          <a:lstStyle/>
          <a:p>
            <a:pPr algn="just">
              <a:lnSpc>
                <a:spcPct val="115000"/>
              </a:lnSpc>
              <a:spcBef>
                <a:spcPts val="1200"/>
              </a:spcBef>
              <a:spcAft>
                <a:spcPts val="12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YouTube Channels referred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Mangal" panose="02040503050203030202" pitchFamily="18" charset="0"/>
              </a:rPr>
              <a:t>Scientific Coder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1200150" lvl="2" indent="-285750" algn="just">
              <a:lnSpc>
                <a:spcPct val="115000"/>
              </a:lnSpc>
              <a:spcBef>
                <a:spcPts val="1200"/>
              </a:spcBef>
              <a:spcAft>
                <a:spcPts val="1200"/>
              </a:spcAft>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cs typeface="Mangal" panose="02040503050203030202" pitchFamily="18" charset="0"/>
              </a:rPr>
              <a:t>Code with Harry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11309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F31FB2-16F7-5A11-8638-C82CEBF3DEA1}"/>
              </a:ext>
            </a:extLst>
          </p:cNvPr>
          <p:cNvSpPr txBox="1"/>
          <p:nvPr/>
        </p:nvSpPr>
        <p:spPr>
          <a:xfrm>
            <a:off x="356938" y="280554"/>
            <a:ext cx="1840831"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CONCLUSION:</a:t>
            </a:r>
            <a:endParaRPr lang="en-IN" b="1" dirty="0"/>
          </a:p>
        </p:txBody>
      </p:sp>
      <p:sp>
        <p:nvSpPr>
          <p:cNvPr id="5" name="TextBox 4">
            <a:extLst>
              <a:ext uri="{FF2B5EF4-FFF2-40B4-BE49-F238E27FC236}">
                <a16:creationId xmlns:a16="http://schemas.microsoft.com/office/drawing/2014/main" id="{A6F7E658-33B8-3CF6-2F08-9223426A28EB}"/>
              </a:ext>
            </a:extLst>
          </p:cNvPr>
          <p:cNvSpPr txBox="1"/>
          <p:nvPr/>
        </p:nvSpPr>
        <p:spPr>
          <a:xfrm>
            <a:off x="822160" y="780944"/>
            <a:ext cx="10984830" cy="2939074"/>
          </a:xfrm>
          <a:prstGeom prst="rect">
            <a:avLst/>
          </a:prstGeom>
          <a:noFill/>
        </p:spPr>
        <p:txBody>
          <a:bodyPr wrap="square">
            <a:spAutoFit/>
          </a:bodyPr>
          <a:lstStyle/>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In this Project we have discussed uses, methodology as well as implementation details of the personal Desktop based voice assistant using Python which is built using open-source software </a:t>
            </a:r>
            <a:r>
              <a:rPr lang="en-US" dirty="0">
                <a:latin typeface="Times New Roman" panose="02020603050405020304" pitchFamily="18" charset="0"/>
                <a:ea typeface="Calibri" panose="020F0502020204030204" pitchFamily="34" charset="0"/>
                <a:cs typeface="Mangal" panose="02040503050203030202" pitchFamily="18" charset="0"/>
              </a:rPr>
              <a:t>VS Code</a:t>
            </a:r>
            <a:r>
              <a:rPr lang="en-US" sz="1800" dirty="0">
                <a:effectLst/>
                <a:latin typeface="Times New Roman" panose="02020603050405020304" pitchFamily="18" charset="0"/>
                <a:ea typeface="Calibri" panose="020F0502020204030204" pitchFamily="34" charset="0"/>
                <a:cs typeface="Mangal" panose="02040503050203030202" pitchFamily="18" charset="0"/>
              </a:rPr>
              <a:t> as an implementation tool. This Project will be helpful for people of all generations as well as to people with some disabilities or people with some special cases. </a:t>
            </a:r>
          </a:p>
          <a:p>
            <a:pPr algn="just">
              <a:lnSpc>
                <a:spcPct val="115000"/>
              </a:lnSpc>
            </a:pPr>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The personal voice assistant will be easy to use and will reduce the manual human efforts for performing various tasks. The functionality of the current voice assistant system is limited to working on Desktop based and working online (required to have internet connection to perform tasks) only. The voice assistant system is modular in nature so that addition of new features is possible without disturbing current system functionalities.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775645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443EB2-306F-C189-BD4B-F909C0F67EFB}"/>
              </a:ext>
            </a:extLst>
          </p:cNvPr>
          <p:cNvSpPr/>
          <p:nvPr/>
        </p:nvSpPr>
        <p:spPr>
          <a:xfrm>
            <a:off x="4050886" y="2505670"/>
            <a:ext cx="385714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p:txBody>
      </p:sp>
    </p:spTree>
    <p:extLst>
      <p:ext uri="{BB962C8B-B14F-4D97-AF65-F5344CB8AC3E}">
        <p14:creationId xmlns:p14="http://schemas.microsoft.com/office/powerpoint/2010/main" val="3904068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DD077E2-9488-71F4-3EDD-35EF401B88FC}"/>
              </a:ext>
            </a:extLst>
          </p:cNvPr>
          <p:cNvGraphicFramePr>
            <a:graphicFrameLocks noGrp="1"/>
          </p:cNvGraphicFramePr>
          <p:nvPr>
            <p:extLst>
              <p:ext uri="{D42A27DB-BD31-4B8C-83A1-F6EECF244321}">
                <p14:modId xmlns:p14="http://schemas.microsoft.com/office/powerpoint/2010/main" val="2207791655"/>
              </p:ext>
            </p:extLst>
          </p:nvPr>
        </p:nvGraphicFramePr>
        <p:xfrm>
          <a:off x="2240429" y="4600132"/>
          <a:ext cx="8128000" cy="1483360"/>
        </p:xfrm>
        <a:graphic>
          <a:graphicData uri="http://schemas.openxmlformats.org/drawingml/2006/table">
            <a:tbl>
              <a:tblPr firstRow="1" bandRow="1">
                <a:tableStyleId>{D7AC3CCA-C797-4891-BE02-D94E43425B78}</a:tableStyleId>
              </a:tblPr>
              <a:tblGrid>
                <a:gridCol w="971177">
                  <a:extLst>
                    <a:ext uri="{9D8B030D-6E8A-4147-A177-3AD203B41FA5}">
                      <a16:colId xmlns:a16="http://schemas.microsoft.com/office/drawing/2014/main" val="1436831981"/>
                    </a:ext>
                  </a:extLst>
                </a:gridCol>
                <a:gridCol w="3092823">
                  <a:extLst>
                    <a:ext uri="{9D8B030D-6E8A-4147-A177-3AD203B41FA5}">
                      <a16:colId xmlns:a16="http://schemas.microsoft.com/office/drawing/2014/main" val="3938682293"/>
                    </a:ext>
                  </a:extLst>
                </a:gridCol>
                <a:gridCol w="2032000">
                  <a:extLst>
                    <a:ext uri="{9D8B030D-6E8A-4147-A177-3AD203B41FA5}">
                      <a16:colId xmlns:a16="http://schemas.microsoft.com/office/drawing/2014/main" val="1647931133"/>
                    </a:ext>
                  </a:extLst>
                </a:gridCol>
                <a:gridCol w="2032000">
                  <a:extLst>
                    <a:ext uri="{9D8B030D-6E8A-4147-A177-3AD203B41FA5}">
                      <a16:colId xmlns:a16="http://schemas.microsoft.com/office/drawing/2014/main" val="2722081384"/>
                    </a:ext>
                  </a:extLst>
                </a:gridCol>
              </a:tblGrid>
              <a:tr h="370840">
                <a:tc>
                  <a:txBody>
                    <a:bodyPr/>
                    <a:lstStyle/>
                    <a:p>
                      <a:r>
                        <a:rPr lang="en-IN" dirty="0"/>
                        <a:t>SR NO</a:t>
                      </a:r>
                    </a:p>
                  </a:txBody>
                  <a:tcPr/>
                </a:tc>
                <a:tc>
                  <a:txBody>
                    <a:bodyPr/>
                    <a:lstStyle/>
                    <a:p>
                      <a:r>
                        <a:rPr lang="en-IN" dirty="0"/>
                        <a:t>Name of  The Student</a:t>
                      </a:r>
                    </a:p>
                  </a:txBody>
                  <a:tcPr/>
                </a:tc>
                <a:tc>
                  <a:txBody>
                    <a:bodyPr/>
                    <a:lstStyle/>
                    <a:p>
                      <a:r>
                        <a:rPr lang="en-IN" dirty="0" err="1"/>
                        <a:t>Enrollment</a:t>
                      </a:r>
                      <a:r>
                        <a:rPr lang="en-IN" dirty="0"/>
                        <a:t> No</a:t>
                      </a:r>
                    </a:p>
                  </a:txBody>
                  <a:tcPr/>
                </a:tc>
                <a:tc>
                  <a:txBody>
                    <a:bodyPr/>
                    <a:lstStyle/>
                    <a:p>
                      <a:r>
                        <a:rPr lang="en-IN" dirty="0"/>
                        <a:t>Seat No</a:t>
                      </a:r>
                    </a:p>
                  </a:txBody>
                  <a:tcPr/>
                </a:tc>
                <a:extLst>
                  <a:ext uri="{0D108BD9-81ED-4DB2-BD59-A6C34878D82A}">
                    <a16:rowId xmlns:a16="http://schemas.microsoft.com/office/drawing/2014/main" val="2490749762"/>
                  </a:ext>
                </a:extLst>
              </a:tr>
              <a:tr h="370840">
                <a:tc>
                  <a:txBody>
                    <a:bodyPr/>
                    <a:lstStyle/>
                    <a:p>
                      <a:r>
                        <a:rPr lang="en-IN" dirty="0"/>
                        <a:t>   1</a:t>
                      </a:r>
                    </a:p>
                  </a:txBody>
                  <a:tcPr/>
                </a:tc>
                <a:tc>
                  <a:txBody>
                    <a:bodyPr/>
                    <a:lstStyle/>
                    <a:p>
                      <a:r>
                        <a:rPr lang="en-IN" dirty="0"/>
                        <a:t>Malleshe Ganesh Sangram</a:t>
                      </a:r>
                    </a:p>
                  </a:txBody>
                  <a:tcPr/>
                </a:tc>
                <a:tc>
                  <a:txBody>
                    <a:bodyPr/>
                    <a:lstStyle/>
                    <a:p>
                      <a:r>
                        <a:rPr lang="en-IN" dirty="0"/>
                        <a:t>2000320117</a:t>
                      </a:r>
                    </a:p>
                  </a:txBody>
                  <a:tcPr/>
                </a:tc>
                <a:tc>
                  <a:txBody>
                    <a:bodyPr/>
                    <a:lstStyle/>
                    <a:p>
                      <a:r>
                        <a:rPr lang="en-IN" dirty="0"/>
                        <a:t>372007</a:t>
                      </a:r>
                    </a:p>
                  </a:txBody>
                  <a:tcPr/>
                </a:tc>
                <a:extLst>
                  <a:ext uri="{0D108BD9-81ED-4DB2-BD59-A6C34878D82A}">
                    <a16:rowId xmlns:a16="http://schemas.microsoft.com/office/drawing/2014/main" val="213365480"/>
                  </a:ext>
                </a:extLst>
              </a:tr>
              <a:tr h="370840">
                <a:tc>
                  <a:txBody>
                    <a:bodyPr/>
                    <a:lstStyle/>
                    <a:p>
                      <a:r>
                        <a:rPr lang="en-IN" dirty="0"/>
                        <a:t>   2</a:t>
                      </a:r>
                    </a:p>
                  </a:txBody>
                  <a:tcPr/>
                </a:tc>
                <a:tc>
                  <a:txBody>
                    <a:bodyPr/>
                    <a:lstStyle/>
                    <a:p>
                      <a:r>
                        <a:rPr lang="en-IN" dirty="0" err="1"/>
                        <a:t>Solanakar</a:t>
                      </a:r>
                      <a:r>
                        <a:rPr lang="en-IN" dirty="0"/>
                        <a:t> Abhijeet Angad </a:t>
                      </a:r>
                    </a:p>
                  </a:txBody>
                  <a:tcPr/>
                </a:tc>
                <a:tc>
                  <a:txBody>
                    <a:bodyPr/>
                    <a:lstStyle/>
                    <a:p>
                      <a:r>
                        <a:rPr lang="en-IN" dirty="0"/>
                        <a:t>2000320142</a:t>
                      </a:r>
                    </a:p>
                  </a:txBody>
                  <a:tcPr/>
                </a:tc>
                <a:tc>
                  <a:txBody>
                    <a:bodyPr/>
                    <a:lstStyle/>
                    <a:p>
                      <a:r>
                        <a:rPr lang="en-IN" dirty="0"/>
                        <a:t>372029</a:t>
                      </a:r>
                    </a:p>
                  </a:txBody>
                  <a:tcPr/>
                </a:tc>
                <a:extLst>
                  <a:ext uri="{0D108BD9-81ED-4DB2-BD59-A6C34878D82A}">
                    <a16:rowId xmlns:a16="http://schemas.microsoft.com/office/drawing/2014/main" val="543968680"/>
                  </a:ext>
                </a:extLst>
              </a:tr>
              <a:tr h="370840">
                <a:tc>
                  <a:txBody>
                    <a:bodyPr/>
                    <a:lstStyle/>
                    <a:p>
                      <a:r>
                        <a:rPr lang="en-IN" dirty="0"/>
                        <a:t>   3</a:t>
                      </a:r>
                    </a:p>
                  </a:txBody>
                  <a:tcPr/>
                </a:tc>
                <a:tc>
                  <a:txBody>
                    <a:bodyPr/>
                    <a:lstStyle/>
                    <a:p>
                      <a:r>
                        <a:rPr lang="en-IN" dirty="0" err="1"/>
                        <a:t>Govindwad</a:t>
                      </a:r>
                      <a:r>
                        <a:rPr lang="en-IN" dirty="0"/>
                        <a:t> </a:t>
                      </a:r>
                      <a:r>
                        <a:rPr lang="en-IN" dirty="0" err="1"/>
                        <a:t>Sujal</a:t>
                      </a:r>
                      <a:r>
                        <a:rPr lang="en-IN" dirty="0"/>
                        <a:t> </a:t>
                      </a:r>
                      <a:r>
                        <a:rPr lang="en-IN" dirty="0" err="1"/>
                        <a:t>Vynkat</a:t>
                      </a:r>
                      <a:r>
                        <a:rPr lang="en-IN" dirty="0"/>
                        <a:t> </a:t>
                      </a:r>
                    </a:p>
                  </a:txBody>
                  <a:tcPr/>
                </a:tc>
                <a:tc>
                  <a:txBody>
                    <a:bodyPr/>
                    <a:lstStyle/>
                    <a:p>
                      <a:r>
                        <a:rPr lang="en-IN" dirty="0"/>
                        <a:t>2000320103</a:t>
                      </a:r>
                    </a:p>
                  </a:txBody>
                  <a:tcPr/>
                </a:tc>
                <a:tc>
                  <a:txBody>
                    <a:bodyPr/>
                    <a:lstStyle/>
                    <a:p>
                      <a:r>
                        <a:rPr lang="en-IN" dirty="0"/>
                        <a:t>371996</a:t>
                      </a:r>
                    </a:p>
                  </a:txBody>
                  <a:tcPr/>
                </a:tc>
                <a:extLst>
                  <a:ext uri="{0D108BD9-81ED-4DB2-BD59-A6C34878D82A}">
                    <a16:rowId xmlns:a16="http://schemas.microsoft.com/office/drawing/2014/main" val="3171103054"/>
                  </a:ext>
                </a:extLst>
              </a:tr>
            </a:tbl>
          </a:graphicData>
        </a:graphic>
      </p:graphicFrame>
      <p:sp>
        <p:nvSpPr>
          <p:cNvPr id="6" name="TextBox 5">
            <a:extLst>
              <a:ext uri="{FF2B5EF4-FFF2-40B4-BE49-F238E27FC236}">
                <a16:creationId xmlns:a16="http://schemas.microsoft.com/office/drawing/2014/main" id="{9352077A-2683-F67F-7DF7-CEDB28F454BE}"/>
              </a:ext>
            </a:extLst>
          </p:cNvPr>
          <p:cNvSpPr txBox="1"/>
          <p:nvPr/>
        </p:nvSpPr>
        <p:spPr>
          <a:xfrm>
            <a:off x="2927366" y="138203"/>
            <a:ext cx="6834808" cy="584775"/>
          </a:xfrm>
          <a:prstGeom prst="rect">
            <a:avLst/>
          </a:prstGeom>
          <a:noFill/>
        </p:spPr>
        <p:txBody>
          <a:bodyPr wrap="square">
            <a:spAutoFit/>
          </a:bodyPr>
          <a:lstStyle/>
          <a:p>
            <a:pPr algn="ctr"/>
            <a:r>
              <a:rPr lang="en-US" sz="1600" b="1" dirty="0">
                <a:effectLst/>
                <a:latin typeface="Times New Roman" panose="02020603050405020304" pitchFamily="18" charset="0"/>
                <a:ea typeface="Calibri" panose="020F0502020204030204" pitchFamily="34" charset="0"/>
                <a:cs typeface="Mangal" panose="02040503050203030202" pitchFamily="18" charset="0"/>
              </a:rPr>
              <a:t>MAHARASHTRA STATE BOARD OF TECHNICAL EDUCATION, MUMBAI</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9" name="Picture 8">
            <a:extLst>
              <a:ext uri="{FF2B5EF4-FFF2-40B4-BE49-F238E27FC236}">
                <a16:creationId xmlns:a16="http://schemas.microsoft.com/office/drawing/2014/main" id="{8EB36B55-0546-86DD-DD32-F9C8BAD4C4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2294" y="883986"/>
            <a:ext cx="1400810" cy="1282065"/>
          </a:xfrm>
          <a:prstGeom prst="rect">
            <a:avLst/>
          </a:prstGeom>
          <a:noFill/>
          <a:ln>
            <a:noFill/>
          </a:ln>
        </p:spPr>
      </p:pic>
      <p:sp>
        <p:nvSpPr>
          <p:cNvPr id="11" name="TextBox 10">
            <a:extLst>
              <a:ext uri="{FF2B5EF4-FFF2-40B4-BE49-F238E27FC236}">
                <a16:creationId xmlns:a16="http://schemas.microsoft.com/office/drawing/2014/main" id="{9951446A-991C-6096-2E91-061A0FECF02F}"/>
              </a:ext>
            </a:extLst>
          </p:cNvPr>
          <p:cNvSpPr txBox="1"/>
          <p:nvPr/>
        </p:nvSpPr>
        <p:spPr>
          <a:xfrm>
            <a:off x="2423832" y="2241979"/>
            <a:ext cx="7761194" cy="692497"/>
          </a:xfrm>
          <a:prstGeom prst="rect">
            <a:avLst/>
          </a:prstGeom>
          <a:noFill/>
        </p:spPr>
        <p:txBody>
          <a:bodyPr wrap="square">
            <a:spAutoFit/>
          </a:bodyPr>
          <a:lstStyle/>
          <a:p>
            <a:pPr algn="ctr">
              <a:lnSpc>
                <a:spcPct val="150000"/>
              </a:lnSpc>
              <a:spcBef>
                <a:spcPts val="1200"/>
              </a:spcBef>
            </a:pPr>
            <a:r>
              <a:rPr lang="en-US" sz="1400" b="1" dirty="0">
                <a:effectLst/>
                <a:latin typeface="Times New Roman" panose="02020603050405020304" pitchFamily="18" charset="0"/>
                <a:ea typeface="Calibri" panose="020F0502020204030204" pitchFamily="34" charset="0"/>
                <a:cs typeface="Mangal" panose="02040503050203030202" pitchFamily="18" charset="0"/>
              </a:rPr>
              <a:t>A PROJECT REPORT ON</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r>
              <a:rPr lang="en-US" sz="1800" b="1" dirty="0">
                <a:effectLst/>
                <a:latin typeface="Times New Roman" panose="02020603050405020304" pitchFamily="18" charset="0"/>
                <a:ea typeface="Calibri" panose="020F0502020204030204" pitchFamily="34" charset="0"/>
              </a:rPr>
              <a:t>                                            Voice Assistant Using Python </a:t>
            </a:r>
            <a:endParaRPr lang="en-IN" dirty="0"/>
          </a:p>
        </p:txBody>
      </p:sp>
      <p:sp>
        <p:nvSpPr>
          <p:cNvPr id="13" name="TextBox 12">
            <a:extLst>
              <a:ext uri="{FF2B5EF4-FFF2-40B4-BE49-F238E27FC236}">
                <a16:creationId xmlns:a16="http://schemas.microsoft.com/office/drawing/2014/main" id="{D8E91A6E-8112-2100-6954-C2B02220D960}"/>
              </a:ext>
            </a:extLst>
          </p:cNvPr>
          <p:cNvSpPr txBox="1"/>
          <p:nvPr/>
        </p:nvSpPr>
        <p:spPr>
          <a:xfrm>
            <a:off x="3293221" y="3923525"/>
            <a:ext cx="6138956" cy="463397"/>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Calibri" panose="020F0502020204030204" pitchFamily="34" charset="0"/>
                <a:cs typeface="Mangal" panose="02040503050203030202" pitchFamily="18" charset="0"/>
              </a:rPr>
              <a:t>Submitted by</a:t>
            </a:r>
            <a:endParaRPr lang="en-IN" sz="14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5" name="TextBox 14">
            <a:extLst>
              <a:ext uri="{FF2B5EF4-FFF2-40B4-BE49-F238E27FC236}">
                <a16:creationId xmlns:a16="http://schemas.microsoft.com/office/drawing/2014/main" id="{64769D9B-9A51-1147-EF0A-BA20CE389A6D}"/>
              </a:ext>
            </a:extLst>
          </p:cNvPr>
          <p:cNvSpPr txBox="1"/>
          <p:nvPr/>
        </p:nvSpPr>
        <p:spPr>
          <a:xfrm>
            <a:off x="2522443" y="2830123"/>
            <a:ext cx="7644653" cy="1228670"/>
          </a:xfrm>
          <a:prstGeom prst="rect">
            <a:avLst/>
          </a:prstGeom>
          <a:noFill/>
        </p:spPr>
        <p:txBody>
          <a:bodyPr wrap="square">
            <a:spAutoFit/>
          </a:bodyPr>
          <a:lstStyle/>
          <a:p>
            <a:pPr algn="ctr">
              <a:lnSpc>
                <a:spcPct val="150000"/>
              </a:lnSpc>
              <a:spcBef>
                <a:spcPts val="1200"/>
              </a:spcBef>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Under the Guidance of</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algn="ctr">
              <a:spcBef>
                <a:spcPts val="1200"/>
              </a:spcBef>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MRS. MALU SARIKA</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Lecturer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Dept. of Computer Technology</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8691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1157-BF01-D650-3987-1ACE649FFC86}"/>
              </a:ext>
            </a:extLst>
          </p:cNvPr>
          <p:cNvSpPr>
            <a:spLocks noGrp="1"/>
          </p:cNvSpPr>
          <p:nvPr>
            <p:ph type="title"/>
          </p:nvPr>
        </p:nvSpPr>
        <p:spPr>
          <a:xfrm>
            <a:off x="-3072294" y="660140"/>
            <a:ext cx="9291215" cy="1049235"/>
          </a:xfrm>
        </p:spPr>
        <p:txBody>
          <a:bodyPr>
            <a:normAutofit/>
          </a:bodyPr>
          <a:lstStyle/>
          <a:p>
            <a:r>
              <a:rPr lang="en-IN" sz="4400" b="1" dirty="0">
                <a:solidFill>
                  <a:schemeClr val="tx1"/>
                </a:solidFill>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4FA6AA41-F42F-4505-3EDE-67FB8D475DEA}"/>
              </a:ext>
            </a:extLst>
          </p:cNvPr>
          <p:cNvSpPr>
            <a:spLocks noGrp="1"/>
          </p:cNvSpPr>
          <p:nvPr>
            <p:ph idx="1"/>
          </p:nvPr>
        </p:nvSpPr>
        <p:spPr>
          <a:xfrm>
            <a:off x="2456816" y="2149676"/>
            <a:ext cx="10050610" cy="4048184"/>
          </a:xfrm>
        </p:spPr>
        <p:txBody>
          <a:bodyPr/>
          <a:lstStyle/>
          <a:p>
            <a:pPr>
              <a:buFont typeface="Wingdings" panose="05000000000000000000" pitchFamily="2" charset="2"/>
              <a:buChar char="Ø"/>
            </a:pPr>
            <a:r>
              <a:rPr lang="en-IN" dirty="0"/>
              <a:t> Introduction </a:t>
            </a:r>
          </a:p>
          <a:p>
            <a:pPr>
              <a:buFont typeface="Wingdings" panose="05000000000000000000" pitchFamily="2" charset="2"/>
              <a:buChar char="Ø"/>
            </a:pPr>
            <a:r>
              <a:rPr lang="en-IN" dirty="0"/>
              <a:t>Packages  used</a:t>
            </a:r>
          </a:p>
          <a:p>
            <a:pPr>
              <a:buFont typeface="Wingdings" panose="05000000000000000000" pitchFamily="2" charset="2"/>
              <a:buChar char="Ø"/>
            </a:pPr>
            <a:r>
              <a:rPr lang="en-IN" dirty="0"/>
              <a:t>Features of Jarvis</a:t>
            </a:r>
          </a:p>
          <a:p>
            <a:pPr>
              <a:buFont typeface="Wingdings" panose="05000000000000000000" pitchFamily="2" charset="2"/>
              <a:buChar char="Ø"/>
            </a:pPr>
            <a:r>
              <a:rPr lang="en-IN" dirty="0"/>
              <a:t>Advantages &amp; Disadvantages</a:t>
            </a:r>
          </a:p>
          <a:p>
            <a:pPr>
              <a:buFont typeface="Wingdings" panose="05000000000000000000" pitchFamily="2" charset="2"/>
              <a:buChar char="Ø"/>
            </a:pPr>
            <a:r>
              <a:rPr lang="en-IN" dirty="0"/>
              <a:t>Future Scope</a:t>
            </a:r>
          </a:p>
          <a:p>
            <a:pPr>
              <a:buFont typeface="Wingdings" panose="05000000000000000000" pitchFamily="2" charset="2"/>
              <a:buChar char="Ø"/>
            </a:pPr>
            <a:r>
              <a:rPr lang="en-IN" dirty="0"/>
              <a:t>References </a:t>
            </a:r>
          </a:p>
          <a:p>
            <a:pPr>
              <a:buFont typeface="Wingdings" panose="05000000000000000000" pitchFamily="2" charset="2"/>
              <a:buChar char="Ø"/>
            </a:pPr>
            <a:r>
              <a:rPr lang="en-IN" dirty="0"/>
              <a:t>Conclusion</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2885226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29EDD5-8D03-24D9-3089-20566499E06B}"/>
              </a:ext>
            </a:extLst>
          </p:cNvPr>
          <p:cNvSpPr txBox="1"/>
          <p:nvPr/>
        </p:nvSpPr>
        <p:spPr>
          <a:xfrm>
            <a:off x="4636994" y="391017"/>
            <a:ext cx="6100482" cy="400110"/>
          </a:xfrm>
          <a:prstGeom prst="rect">
            <a:avLst/>
          </a:prstGeom>
          <a:noFill/>
        </p:spPr>
        <p:txBody>
          <a:bodyPr wrap="square">
            <a:spAutoFit/>
          </a:bodyPr>
          <a:lstStyle/>
          <a:p>
            <a:r>
              <a:rPr lang="en-US" sz="1600" b="1" dirty="0">
                <a:effectLst/>
                <a:latin typeface="Times New Roman" panose="02020603050405020304" pitchFamily="18" charset="0"/>
                <a:ea typeface="Calibri" panose="020F0502020204030204" pitchFamily="34" charset="0"/>
                <a:cs typeface="Mangal" panose="02040503050203030202" pitchFamily="18" charset="0"/>
              </a:rPr>
              <a:t>  </a:t>
            </a:r>
            <a:r>
              <a:rPr lang="en-US" sz="2000" b="1" dirty="0">
                <a:effectLst/>
                <a:latin typeface="Times New Roman" panose="02020603050405020304" pitchFamily="18" charset="0"/>
                <a:ea typeface="Calibri" panose="020F0502020204030204" pitchFamily="34" charset="0"/>
                <a:cs typeface="Mangal" panose="02040503050203030202" pitchFamily="18" charset="0"/>
              </a:rPr>
              <a:t>INTRODUCTION</a:t>
            </a:r>
            <a:r>
              <a:rPr lang="en-US" sz="1600" b="1" dirty="0">
                <a:effectLst/>
                <a:latin typeface="Times New Roman" panose="02020603050405020304" pitchFamily="18" charset="0"/>
                <a:ea typeface="Calibri" panose="020F0502020204030204" pitchFamily="34" charset="0"/>
                <a:cs typeface="Mangal" panose="02040503050203030202" pitchFamily="18" charset="0"/>
              </a:rPr>
              <a:t> </a:t>
            </a:r>
            <a:endParaRPr lang="en-IN" dirty="0"/>
          </a:p>
        </p:txBody>
      </p:sp>
      <p:sp>
        <p:nvSpPr>
          <p:cNvPr id="7" name="TextBox 6">
            <a:extLst>
              <a:ext uri="{FF2B5EF4-FFF2-40B4-BE49-F238E27FC236}">
                <a16:creationId xmlns:a16="http://schemas.microsoft.com/office/drawing/2014/main" id="{9BBE98B9-9C3D-DAC2-952A-1B353C74B384}"/>
              </a:ext>
            </a:extLst>
          </p:cNvPr>
          <p:cNvSpPr txBox="1"/>
          <p:nvPr/>
        </p:nvSpPr>
        <p:spPr>
          <a:xfrm>
            <a:off x="349624" y="1226226"/>
            <a:ext cx="10874188" cy="1709892"/>
          </a:xfrm>
          <a:prstGeom prst="rect">
            <a:avLst/>
          </a:prstGeom>
          <a:noFill/>
        </p:spPr>
        <p:txBody>
          <a:bodyPr wrap="square">
            <a:spAutoFit/>
          </a:bodyPr>
          <a:lstStyle/>
          <a:p>
            <a:pPr marL="457200" algn="just">
              <a:lnSpc>
                <a:spcPct val="150000"/>
              </a:lnSpc>
              <a:spcBef>
                <a:spcPts val="1200"/>
              </a:spcBef>
              <a:spcAft>
                <a:spcPts val="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In today’s </a:t>
            </a:r>
            <a:r>
              <a:rPr lang="en-US" dirty="0">
                <a:latin typeface="Times New Roman" panose="02020603050405020304" pitchFamily="18" charset="0"/>
                <a:ea typeface="Calibri" panose="020F0502020204030204" pitchFamily="34" charset="0"/>
                <a:cs typeface="Mangal" panose="02040503050203030202" pitchFamily="18" charset="0"/>
              </a:rPr>
              <a:t>world</a:t>
            </a:r>
            <a:r>
              <a:rPr lang="en-US" sz="1800" dirty="0">
                <a:effectLst/>
                <a:latin typeface="Times New Roman" panose="02020603050405020304" pitchFamily="18" charset="0"/>
                <a:ea typeface="Calibri" panose="020F0502020204030204" pitchFamily="34" charset="0"/>
                <a:cs typeface="Mangal" panose="02040503050203030202" pitchFamily="18" charset="0"/>
              </a:rPr>
              <a:t> almost all tasks are digitalized. We have Smartphone in hands and it is nothing less than having world at your fingertips. These days we aren’t even using fingers. We just speak of the task and it is done. There exist systems where we can say Text Dad, “I’ll be late today.” And the text is sent. That is the task of </a:t>
            </a:r>
            <a:r>
              <a:rPr lang="en-US" dirty="0">
                <a:latin typeface="Times New Roman" panose="02020603050405020304" pitchFamily="18" charset="0"/>
                <a:ea typeface="Calibri" panose="020F0502020204030204" pitchFamily="34" charset="0"/>
                <a:cs typeface="Mangal" panose="02040503050203030202" pitchFamily="18" charset="0"/>
              </a:rPr>
              <a:t>our Jarvis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9" name="TextBox 8">
            <a:extLst>
              <a:ext uri="{FF2B5EF4-FFF2-40B4-BE49-F238E27FC236}">
                <a16:creationId xmlns:a16="http://schemas.microsoft.com/office/drawing/2014/main" id="{6D45C4BD-2B2E-B4F0-1A27-A391C863B15E}"/>
              </a:ext>
            </a:extLst>
          </p:cNvPr>
          <p:cNvSpPr txBox="1"/>
          <p:nvPr/>
        </p:nvSpPr>
        <p:spPr>
          <a:xfrm>
            <a:off x="448236" y="2936118"/>
            <a:ext cx="10954869" cy="1289071"/>
          </a:xfrm>
          <a:prstGeom prst="rect">
            <a:avLst/>
          </a:prstGeom>
          <a:noFill/>
        </p:spPr>
        <p:txBody>
          <a:bodyPr wrap="square">
            <a:spAutoFit/>
          </a:bodyPr>
          <a:lstStyle/>
          <a:p>
            <a:pPr marL="457200" algn="just">
              <a:lnSpc>
                <a:spcPct val="150000"/>
              </a:lnSpc>
              <a:spcBef>
                <a:spcPts val="1200"/>
              </a:spcBef>
              <a:spcAft>
                <a:spcPts val="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It also supports specialized task such as </a:t>
            </a:r>
            <a:r>
              <a:rPr lang="en-US" dirty="0">
                <a:latin typeface="Times New Roman" panose="02020603050405020304" pitchFamily="18" charset="0"/>
                <a:ea typeface="Calibri" panose="020F0502020204030204" pitchFamily="34" charset="0"/>
                <a:cs typeface="Mangal" panose="02040503050203030202" pitchFamily="18" charset="0"/>
              </a:rPr>
              <a:t>clicking a photo </a:t>
            </a:r>
            <a:r>
              <a:rPr lang="en-US" sz="1800" dirty="0">
                <a:effectLst/>
                <a:latin typeface="Times New Roman" panose="02020603050405020304" pitchFamily="18" charset="0"/>
                <a:ea typeface="Calibri" panose="020F0502020204030204" pitchFamily="34" charset="0"/>
                <a:cs typeface="Mangal" panose="02040503050203030202" pitchFamily="18" charset="0"/>
              </a:rPr>
              <a:t>, finding  information about anyone in Wikipedia ,Telling News like sports, business</a:t>
            </a:r>
            <a:r>
              <a:rPr lang="en-US" dirty="0">
                <a:latin typeface="Times New Roman" panose="02020603050405020304" pitchFamily="18" charset="0"/>
                <a:ea typeface="Calibri" panose="020F0502020204030204" pitchFamily="34" charset="0"/>
                <a:cs typeface="Mangal" panose="02040503050203030202" pitchFamily="18" charset="0"/>
              </a:rPr>
              <a:t>, politics etc. as per user requirement </a:t>
            </a:r>
            <a:r>
              <a:rPr lang="en-US" sz="1800" dirty="0">
                <a:effectLst/>
                <a:latin typeface="Times New Roman" panose="02020603050405020304" pitchFamily="18" charset="0"/>
                <a:ea typeface="Calibri" panose="020F0502020204030204" pitchFamily="34" charset="0"/>
                <a:cs typeface="Mangal" panose="02040503050203030202" pitchFamily="18" charset="0"/>
              </a:rPr>
              <a:t>, opening various application </a:t>
            </a:r>
            <a:r>
              <a:rPr lang="en-US" dirty="0">
                <a:latin typeface="Times New Roman" panose="02020603050405020304" pitchFamily="18" charset="0"/>
                <a:ea typeface="Calibri" panose="020F0502020204030204" pitchFamily="34" charset="0"/>
                <a:cs typeface="Mangal" panose="02040503050203030202" pitchFamily="18" charset="0"/>
              </a:rPr>
              <a:t>like word, Notepad , command prompt etc.</a:t>
            </a:r>
          </a:p>
        </p:txBody>
      </p:sp>
      <p:sp>
        <p:nvSpPr>
          <p:cNvPr id="13" name="TextBox 12">
            <a:extLst>
              <a:ext uri="{FF2B5EF4-FFF2-40B4-BE49-F238E27FC236}">
                <a16:creationId xmlns:a16="http://schemas.microsoft.com/office/drawing/2014/main" id="{A846BB5C-1C9E-1EAB-8DCA-FBF27A9266C6}"/>
              </a:ext>
            </a:extLst>
          </p:cNvPr>
          <p:cNvSpPr txBox="1"/>
          <p:nvPr/>
        </p:nvSpPr>
        <p:spPr>
          <a:xfrm>
            <a:off x="403413" y="4225189"/>
            <a:ext cx="11223812" cy="1709892"/>
          </a:xfrm>
          <a:prstGeom prst="rect">
            <a:avLst/>
          </a:prstGeom>
          <a:noFill/>
        </p:spPr>
        <p:txBody>
          <a:bodyPr wrap="square">
            <a:spAutoFit/>
          </a:bodyPr>
          <a:lstStyle/>
          <a:p>
            <a:pPr marL="457200" algn="just">
              <a:lnSpc>
                <a:spcPct val="150000"/>
              </a:lnSpc>
              <a:spcBef>
                <a:spcPts val="1200"/>
              </a:spcBef>
              <a:spcAft>
                <a:spcPts val="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JARVIS is effortless to use. Call the wake </a:t>
            </a:r>
            <a:r>
              <a:rPr lang="en-US" dirty="0">
                <a:latin typeface="Times New Roman" panose="02020603050405020304" pitchFamily="18" charset="0"/>
                <a:ea typeface="Calibri" panose="020F0502020204030204" pitchFamily="34" charset="0"/>
                <a:cs typeface="Mangal" panose="02040503050203030202" pitchFamily="18" charset="0"/>
              </a:rPr>
              <a:t>Up </a:t>
            </a:r>
            <a:r>
              <a:rPr lang="en-US" sz="1800" dirty="0">
                <a:effectLst/>
                <a:latin typeface="Times New Roman" panose="02020603050405020304" pitchFamily="18" charset="0"/>
                <a:ea typeface="Calibri" panose="020F0502020204030204" pitchFamily="34" charset="0"/>
                <a:cs typeface="Mangal" panose="02040503050203030202" pitchFamily="18" charset="0"/>
              </a:rPr>
              <a:t>“ JARVIS ’ followed by the command. And within seconds, it gets executed. Voice searches have dominated over text search. Virtual assistants are turning out to be smarter than ever. Allow your intelligent assistant to make email work for you. Detect intent, pick out important information, automate processes, and deliver personalized responses.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8463371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BD6A5F-8DBB-92FD-449E-3EA7105E7A98}"/>
              </a:ext>
            </a:extLst>
          </p:cNvPr>
          <p:cNvSpPr txBox="1"/>
          <p:nvPr/>
        </p:nvSpPr>
        <p:spPr>
          <a:xfrm>
            <a:off x="176463" y="320843"/>
            <a:ext cx="11566357" cy="3626955"/>
          </a:xfrm>
          <a:prstGeom prst="rect">
            <a:avLst/>
          </a:prstGeom>
          <a:noFill/>
        </p:spPr>
        <p:txBody>
          <a:bodyPr wrap="square">
            <a:spAutoFit/>
          </a:bodyPr>
          <a:lstStyle/>
          <a:p>
            <a:pPr algn="just">
              <a:lnSpc>
                <a:spcPct val="115000"/>
              </a:lnSpc>
            </a:pPr>
            <a:r>
              <a:rPr lang="en-US" sz="2000" b="1" dirty="0">
                <a:effectLst/>
                <a:latin typeface="Times New Roman" panose="02020603050405020304" pitchFamily="18" charset="0"/>
                <a:ea typeface="Calibri" panose="020F0502020204030204" pitchFamily="34" charset="0"/>
                <a:cs typeface="Mangal" panose="02040503050203030202" pitchFamily="18" charset="0"/>
              </a:rPr>
              <a:t>In this project we have used following Packages to build the Jarvis:</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50000"/>
              </a:lnSpc>
            </a:pPr>
            <a:r>
              <a:rPr lang="en-US" sz="1600" b="1" dirty="0">
                <a:effectLst/>
                <a:latin typeface="Calibri" panose="020F0502020204030204" pitchFamily="34"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Speech Recognition: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Speech Recognition library is used for listening to the words spoken by the users that is taken as input from microphone as a source and then process it for finding out its meaning and convert them into text format. This library allows machine system to understand the human language.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Pyttsx3: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Pyttsx3 stands for Python text to speech library is used for making our voice assistant talk to us. It supports common text to speech engines which is like a tool that converts text into speech and makes voice assistant able to talk to its user. We can make it talking in both male and female voices according to requirement.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3B0F09FA-BD40-3360-2B9E-6B4EE63EFB36}"/>
              </a:ext>
            </a:extLst>
          </p:cNvPr>
          <p:cNvSpPr txBox="1"/>
          <p:nvPr/>
        </p:nvSpPr>
        <p:spPr>
          <a:xfrm>
            <a:off x="176463" y="4221431"/>
            <a:ext cx="11566357" cy="1346331"/>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Wikipedia: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We need to use Wikipedia library so that we can get information from Wikipedia on any topic or we can also ask for solution to our query or simply we can perform Wikipedia search for any topic using this library. This Library in python needs Internet connection for fetching results and it will provide results to user in text as well as voice format.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10386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E0EB2B-C2A1-396C-6B50-3EBA23BEFA48}"/>
              </a:ext>
            </a:extLst>
          </p:cNvPr>
          <p:cNvSpPr txBox="1"/>
          <p:nvPr/>
        </p:nvSpPr>
        <p:spPr>
          <a:xfrm>
            <a:off x="465222" y="1010652"/>
            <a:ext cx="11004884" cy="4213269"/>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Datetime: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This is an essential module to support the functionality of Date and time. Whenever user wants to know the current date and time or the user wants to schedule a task at a certain time then this module will be helpful to them.</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Wingdings" panose="05000000000000000000" pitchFamily="2" charset="2"/>
              <a:buChar char=""/>
            </a:pPr>
            <a:r>
              <a:rPr lang="en-US" sz="1800" b="1" dirty="0" err="1">
                <a:effectLst/>
                <a:latin typeface="Times New Roman" panose="02020603050405020304" pitchFamily="18" charset="0"/>
                <a:ea typeface="Calibri" panose="020F0502020204030204" pitchFamily="34" charset="0"/>
                <a:cs typeface="Mangal" panose="02040503050203030202" pitchFamily="18" charset="0"/>
              </a:rPr>
              <a:t>PyAutoGUI</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PyAutoGUL</a:t>
            </a:r>
            <a:r>
              <a:rPr lang="en-US" sz="1800" dirty="0">
                <a:effectLst/>
                <a:latin typeface="Times New Roman" panose="02020603050405020304" pitchFamily="18" charset="0"/>
                <a:ea typeface="Calibri" panose="020F0502020204030204" pitchFamily="34" charset="0"/>
                <a:cs typeface="Mangal" panose="02040503050203030202" pitchFamily="18" charset="0"/>
              </a:rPr>
              <a:t> is a Python Package which has control over the mouse and the keyboard it is able to simulate the mouse cursor moves as well as clicks the button press. With the help of particular 2-D coordinate we can click on exact location on screen.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Wingdings" panose="05000000000000000000" pitchFamily="2" charset="2"/>
              <a:buChar char=""/>
            </a:pPr>
            <a:r>
              <a:rPr lang="en-US" sz="1800" b="1" dirty="0" err="1">
                <a:effectLst/>
                <a:latin typeface="Times New Roman" panose="02020603050405020304" pitchFamily="18" charset="0"/>
                <a:ea typeface="Calibri" panose="020F0502020204030204" pitchFamily="34" charset="0"/>
                <a:cs typeface="Mangal" panose="02040503050203030202" pitchFamily="18" charset="0"/>
              </a:rPr>
              <a:t>PyWhatkit</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PyWhatKit</a:t>
            </a:r>
            <a:r>
              <a:rPr lang="en-US" sz="1800" dirty="0">
                <a:effectLst/>
                <a:latin typeface="Times New Roman" panose="02020603050405020304" pitchFamily="18" charset="0"/>
                <a:ea typeface="Calibri" panose="020F0502020204030204" pitchFamily="34" charset="0"/>
                <a:cs typeface="Mangal" panose="02040503050203030202" pitchFamily="18" charset="0"/>
              </a:rPr>
              <a:t> is a Python Library which has number of features like Sending messages, images through WhatsApp, playing YouTube videos, converting image to ASCII, sending emails etc.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9984969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0D952B-6863-5A89-41D0-E657256B18F1}"/>
              </a:ext>
            </a:extLst>
          </p:cNvPr>
          <p:cNvSpPr txBox="1"/>
          <p:nvPr/>
        </p:nvSpPr>
        <p:spPr>
          <a:xfrm>
            <a:off x="673768" y="936838"/>
            <a:ext cx="11181348" cy="1027782"/>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Keyboard: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Keyboard is library in Python which provides user the full control over the Keyboard. Especially the ‘press ()’ and ‘write ()’ function helps for controlling keyboard keys as well as writing messages on screen.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CE3C1A4F-80DC-C57A-B804-86B3DCC2ED8F}"/>
              </a:ext>
            </a:extLst>
          </p:cNvPr>
          <p:cNvSpPr txBox="1"/>
          <p:nvPr/>
        </p:nvSpPr>
        <p:spPr>
          <a:xfrm>
            <a:off x="673768" y="2582811"/>
            <a:ext cx="11181348" cy="2585131"/>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pPr>
            <a:r>
              <a:rPr lang="en-US" sz="1800" b="1" dirty="0" err="1">
                <a:effectLst/>
                <a:latin typeface="Times New Roman" panose="02020603050405020304" pitchFamily="18" charset="0"/>
                <a:ea typeface="Calibri" panose="020F0502020204030204" pitchFamily="34" charset="0"/>
                <a:cs typeface="Mangal" panose="02040503050203030202" pitchFamily="18" charset="0"/>
              </a:rPr>
              <a:t>SpeedTest</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Speedtest</a:t>
            </a:r>
            <a:r>
              <a:rPr lang="en-US" sz="1800" dirty="0">
                <a:effectLst/>
                <a:latin typeface="Times New Roman" panose="02020603050405020304" pitchFamily="18" charset="0"/>
                <a:ea typeface="Calibri" panose="020F0502020204030204" pitchFamily="34" charset="0"/>
                <a:cs typeface="Mangal" panose="02040503050203030202" pitchFamily="18" charset="0"/>
              </a:rPr>
              <a:t> library is essential to test internet bandwidth. It helps to evaluate the uploading as well as downloading speed of Internet. All the result that we get are in Megabits.</a:t>
            </a:r>
          </a:p>
          <a:p>
            <a:pPr marL="457200" algn="just">
              <a:lnSpc>
                <a:spcPct val="115000"/>
              </a:lnSpc>
            </a:pP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OS: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15000"/>
              </a:lnSpc>
            </a:pPr>
            <a:r>
              <a:rPr lang="en-US" sz="1800" dirty="0">
                <a:effectLst/>
                <a:latin typeface="Times New Roman" panose="02020603050405020304" pitchFamily="18" charset="0"/>
                <a:ea typeface="Calibri" panose="020F0502020204030204" pitchFamily="34" charset="0"/>
                <a:cs typeface="Mangal" panose="02040503050203030202" pitchFamily="18" charset="0"/>
              </a:rPr>
              <a:t>OS (Operating System) module in Python is used for interacting with operating system. Particularly we are using the ‘Start file ()’ to open any application that are installed in our system.</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571106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9C352-9589-C966-1C10-70488F6BFB43}"/>
              </a:ext>
            </a:extLst>
          </p:cNvPr>
          <p:cNvSpPr txBox="1"/>
          <p:nvPr/>
        </p:nvSpPr>
        <p:spPr>
          <a:xfrm>
            <a:off x="324853" y="201438"/>
            <a:ext cx="2883568" cy="463397"/>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Calibri" panose="020F0502020204030204" pitchFamily="34" charset="0"/>
                <a:cs typeface="Mangal" panose="02040503050203030202" pitchFamily="18" charset="0"/>
              </a:rPr>
              <a:t>FEATURES OF JARVIS: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2DC7DF66-7F36-2418-5AA6-46D34AE1F93B}"/>
              </a:ext>
            </a:extLst>
          </p:cNvPr>
          <p:cNvSpPr txBox="1"/>
          <p:nvPr/>
        </p:nvSpPr>
        <p:spPr>
          <a:xfrm>
            <a:off x="324853" y="954323"/>
            <a:ext cx="6104020"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Password Protection for Jarvis(Voice Assistant):</a:t>
            </a:r>
            <a:endParaRPr lang="en-IN" dirty="0"/>
          </a:p>
        </p:txBody>
      </p:sp>
      <p:pic>
        <p:nvPicPr>
          <p:cNvPr id="8" name="Picture 7">
            <a:extLst>
              <a:ext uri="{FF2B5EF4-FFF2-40B4-BE49-F238E27FC236}">
                <a16:creationId xmlns:a16="http://schemas.microsoft.com/office/drawing/2014/main" id="{43C373F5-36AA-DE23-FC75-CE4E12940F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2426" y="1452722"/>
            <a:ext cx="7627147" cy="4290534"/>
          </a:xfrm>
          <a:prstGeom prst="rect">
            <a:avLst/>
          </a:prstGeom>
        </p:spPr>
      </p:pic>
    </p:spTree>
    <p:extLst>
      <p:ext uri="{BB962C8B-B14F-4D97-AF65-F5344CB8AC3E}">
        <p14:creationId xmlns:p14="http://schemas.microsoft.com/office/powerpoint/2010/main" val="455405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4DAF0-F3E6-30E0-B7BA-F06E0B3E120B}"/>
              </a:ext>
            </a:extLst>
          </p:cNvPr>
          <p:cNvSpPr txBox="1"/>
          <p:nvPr/>
        </p:nvSpPr>
        <p:spPr>
          <a:xfrm>
            <a:off x="405063" y="256673"/>
            <a:ext cx="2867526" cy="463397"/>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Calibri" panose="020F0502020204030204" pitchFamily="34" charset="0"/>
                <a:cs typeface="Mangal" panose="02040503050203030202" pitchFamily="18" charset="0"/>
              </a:rPr>
              <a:t>Open “Word” Command:</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4837AC49-7432-7FAA-5838-3DA2DF206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63" y="1159007"/>
            <a:ext cx="5456162" cy="3477160"/>
          </a:xfrm>
          <a:prstGeom prst="rect">
            <a:avLst/>
          </a:prstGeom>
        </p:spPr>
      </p:pic>
      <p:sp>
        <p:nvSpPr>
          <p:cNvPr id="6" name="TextBox 5">
            <a:extLst>
              <a:ext uri="{FF2B5EF4-FFF2-40B4-BE49-F238E27FC236}">
                <a16:creationId xmlns:a16="http://schemas.microsoft.com/office/drawing/2014/main" id="{51CCFBD4-E9C2-AF1D-17E5-6080F9922D7E}"/>
              </a:ext>
            </a:extLst>
          </p:cNvPr>
          <p:cNvSpPr txBox="1"/>
          <p:nvPr/>
        </p:nvSpPr>
        <p:spPr>
          <a:xfrm>
            <a:off x="6388768" y="350738"/>
            <a:ext cx="3043989"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Open “</a:t>
            </a:r>
            <a:r>
              <a:rPr lang="en-US" sz="1800" b="1" dirty="0" err="1">
                <a:effectLst/>
                <a:latin typeface="Times New Roman" panose="02020603050405020304" pitchFamily="18" charset="0"/>
                <a:ea typeface="Calibri" panose="020F0502020204030204" pitchFamily="34" charset="0"/>
              </a:rPr>
              <a:t>Youtube</a:t>
            </a:r>
            <a:r>
              <a:rPr lang="en-US" sz="1800" b="1" dirty="0">
                <a:effectLst/>
                <a:latin typeface="Times New Roman" panose="02020603050405020304" pitchFamily="18" charset="0"/>
                <a:ea typeface="Calibri" panose="020F0502020204030204" pitchFamily="34" charset="0"/>
              </a:rPr>
              <a:t>” Command:</a:t>
            </a:r>
            <a:endParaRPr lang="en-IN" dirty="0"/>
          </a:p>
        </p:txBody>
      </p:sp>
      <p:pic>
        <p:nvPicPr>
          <p:cNvPr id="7" name="Picture 6">
            <a:extLst>
              <a:ext uri="{FF2B5EF4-FFF2-40B4-BE49-F238E27FC236}">
                <a16:creationId xmlns:a16="http://schemas.microsoft.com/office/drawing/2014/main" id="{15226A4C-3369-2337-D769-D16768FE7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8768" y="1159007"/>
            <a:ext cx="5285618" cy="3477161"/>
          </a:xfrm>
          <a:prstGeom prst="rect">
            <a:avLst/>
          </a:prstGeom>
        </p:spPr>
      </p:pic>
    </p:spTree>
    <p:extLst>
      <p:ext uri="{BB962C8B-B14F-4D97-AF65-F5344CB8AC3E}">
        <p14:creationId xmlns:p14="http://schemas.microsoft.com/office/powerpoint/2010/main" val="39792585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TM10001114[[fn=Gallery]]</Template>
  <TotalTime>177</TotalTime>
  <Words>1528</Words>
  <Application>Microsoft Office PowerPoint</Application>
  <PresentationFormat>Widescreen</PresentationFormat>
  <Paragraphs>129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Rockwell</vt:lpstr>
      <vt:lpstr>Times New Roman</vt:lpstr>
      <vt:lpstr>Wingdings</vt:lpstr>
      <vt:lpstr>Gallery</vt:lpstr>
      <vt:lpstr>JaRVIS The voice assistant</vt:lpstr>
      <vt:lpstr>PowerPoint Presentation</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JaRVIS The voice assistant</dc:title>
  <dc:creator>ganesh malleshe</dc:creator>
  <cp:lastModifiedBy>ganesh malleshe</cp:lastModifiedBy>
  <cp:revision>12</cp:revision>
  <dcterms:created xsi:type="dcterms:W3CDTF">2023-05-07T15:10:49Z</dcterms:created>
  <dcterms:modified xsi:type="dcterms:W3CDTF">2023-05-11T10:08:08Z</dcterms:modified>
</cp:coreProperties>
</file>